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1" r:id="rId3"/>
    <p:sldId id="283" r:id="rId4"/>
    <p:sldId id="258" r:id="rId5"/>
    <p:sldId id="260" r:id="rId6"/>
    <p:sldId id="259" r:id="rId7"/>
    <p:sldId id="257" r:id="rId8"/>
    <p:sldId id="284" r:id="rId9"/>
    <p:sldId id="285" r:id="rId10"/>
    <p:sldId id="264" r:id="rId11"/>
    <p:sldId id="286" r:id="rId12"/>
    <p:sldId id="265" r:id="rId13"/>
    <p:sldId id="266" r:id="rId14"/>
    <p:sldId id="275" r:id="rId15"/>
    <p:sldId id="270" r:id="rId16"/>
    <p:sldId id="271" r:id="rId17"/>
    <p:sldId id="269" r:id="rId18"/>
    <p:sldId id="268" r:id="rId19"/>
    <p:sldId id="274" r:id="rId20"/>
    <p:sldId id="267" r:id="rId21"/>
    <p:sldId id="277" r:id="rId22"/>
    <p:sldId id="276" r:id="rId23"/>
    <p:sldId id="280" r:id="rId24"/>
    <p:sldId id="272" r:id="rId25"/>
    <p:sldId id="262" r:id="rId26"/>
    <p:sldId id="281" r:id="rId27"/>
    <p:sldId id="282" r:id="rId28"/>
    <p:sldId id="273" r:id="rId29"/>
    <p:sldId id="279" r:id="rId30"/>
    <p:sldId id="27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>
        <p:scale>
          <a:sx n="70" d="100"/>
          <a:sy n="70" d="100"/>
        </p:scale>
        <p:origin x="1512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326E9-2236-5247-9BD8-A65049442C55}" type="datetimeFigureOut">
              <a:rPr lang="en-US" smtClean="0"/>
              <a:t>1/22/17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93105-80AC-F243-AC02-0C3A7B02E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22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91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9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55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2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4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2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95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99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1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83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78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190" y="-135924"/>
            <a:ext cx="6518572" cy="7339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1259" y="1698707"/>
            <a:ext cx="11458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B</a:t>
            </a:r>
            <a:r>
              <a:rPr lang="en-US" sz="7200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ackends</a:t>
            </a:r>
            <a:r>
              <a:rPr lang="en-US" sz="7200" dirty="0" smtClean="0">
                <a:latin typeface="Hiragino Sans W3" charset="-128"/>
                <a:ea typeface="Hiragino Sans W3" charset="-128"/>
                <a:cs typeface="Hiragino Sans W3" charset="-128"/>
              </a:rPr>
              <a:t> </a:t>
            </a:r>
            <a:r>
              <a:rPr lang="en-US" sz="7200" b="1" dirty="0" smtClean="0">
                <a:latin typeface="Hiragino Sans W3" charset="-128"/>
                <a:ea typeface="Hiragino Sans W3" charset="-128"/>
                <a:cs typeface="Hiragino Sans W3" charset="-128"/>
              </a:rPr>
              <a:t>F</a:t>
            </a:r>
            <a:r>
              <a:rPr lang="en-US" sz="7200" dirty="0" smtClean="0">
                <a:latin typeface="Hiragino Sans W3" charset="-128"/>
                <a:ea typeface="Hiragino Sans W3" charset="-128"/>
                <a:cs typeface="Hiragino Sans W3" charset="-128"/>
              </a:rPr>
              <a:t>or </a:t>
            </a:r>
            <a:r>
              <a:rPr lang="en-US" sz="7200" b="1" dirty="0" smtClean="0">
                <a:latin typeface="Hiragino Sans W3" charset="-128"/>
                <a:ea typeface="Hiragino Sans W3" charset="-128"/>
                <a:cs typeface="Hiragino Sans W3" charset="-128"/>
              </a:rPr>
              <a:t>F</a:t>
            </a:r>
            <a:r>
              <a:rPr lang="en-US" sz="7200" dirty="0" smtClean="0">
                <a:latin typeface="Hiragino Sans W3" charset="-128"/>
                <a:ea typeface="Hiragino Sans W3" charset="-128"/>
                <a:cs typeface="Hiragino Sans W3" charset="-128"/>
              </a:rPr>
              <a:t>rontends</a:t>
            </a:r>
            <a:endParaRPr lang="en-US" sz="54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05" y="3303199"/>
            <a:ext cx="3889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iragino Sans W3" charset="-128"/>
                <a:ea typeface="Hiragino Sans W3" charset="-128"/>
                <a:cs typeface="Hiragino Sans W3" charset="-128"/>
              </a:rPr>
              <a:t>By Luis </a:t>
            </a:r>
            <a:r>
              <a:rPr lang="en-US" sz="2400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Atencio</a:t>
            </a:r>
            <a:r>
              <a:rPr lang="en-US" sz="2400" dirty="0" smtClean="0">
                <a:latin typeface="Hiragino Sans W3" charset="-128"/>
                <a:ea typeface="Hiragino Sans W3" charset="-128"/>
                <a:cs typeface="Hiragino Sans W3" charset="-128"/>
              </a:rPr>
              <a:t> (@</a:t>
            </a:r>
            <a:r>
              <a:rPr lang="en-US" sz="2400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luijar</a:t>
            </a:r>
            <a:r>
              <a:rPr lang="en-US" sz="2400" dirty="0" smtClean="0">
                <a:latin typeface="Hiragino Sans W3" charset="-128"/>
                <a:ea typeface="Hiragino Sans W3" charset="-128"/>
                <a:cs typeface="Hiragino Sans W3" charset="-128"/>
              </a:rPr>
              <a:t>)</a:t>
            </a: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820930" y="2162433"/>
            <a:ext cx="5008915" cy="593124"/>
          </a:xfrm>
          <a:prstGeom prst="line">
            <a:avLst/>
          </a:prstGeom>
          <a:ln w="793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78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6873" y="1465595"/>
            <a:ext cx="11601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iragino Sans W3" charset="-128"/>
                <a:ea typeface="Hiragino Sans W3" charset="-128"/>
                <a:cs typeface="Hiragino Sans W3" charset="-128"/>
              </a:rPr>
              <a:t>Reactive Extensions for PHP (</a:t>
            </a:r>
            <a:r>
              <a:rPr lang="en-US" sz="4800" b="1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RxPHP</a:t>
            </a:r>
            <a:r>
              <a:rPr lang="en-US" sz="4800" dirty="0" smtClean="0">
                <a:latin typeface="Hiragino Sans W3" charset="-128"/>
                <a:ea typeface="Hiragino Sans W3" charset="-128"/>
                <a:cs typeface="Hiragino Sans W3" charset="-128"/>
              </a:rPr>
              <a:t>)</a:t>
            </a:r>
            <a:endParaRPr lang="en-US" sz="48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188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Hiragino Sans W3" charset="-128"/>
                <a:ea typeface="Hiragino Sans W3" charset="-128"/>
                <a:cs typeface="Hiragino Sans W3" charset="-128"/>
              </a:rPr>
              <a:t>Meet your BFF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449" y="2769972"/>
            <a:ext cx="3063103" cy="306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1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3" y="1396696"/>
            <a:ext cx="12192000" cy="4044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07" y="4783351"/>
            <a:ext cx="1314807" cy="13148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762" y="4783351"/>
            <a:ext cx="1314807" cy="131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0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L 0.00222 0.1490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5046 L 0.00209 0.137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432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13703 L -0.24518 0.1240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0" y="-64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2 0.14907 L 0.25443 0.1428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61" y="803667"/>
            <a:ext cx="10058400" cy="53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8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897" y="2245320"/>
            <a:ext cx="1167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RxPHP</a:t>
            </a:r>
            <a:r>
              <a:rPr lang="en-US" sz="3200" dirty="0">
                <a:latin typeface="Hiragino Sans W3" charset="-128"/>
                <a:ea typeface="Hiragino Sans W3" charset="-128"/>
                <a:cs typeface="Hiragino Sans W3" charset="-128"/>
              </a:rPr>
              <a:t> </a:t>
            </a: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is a </a:t>
            </a:r>
            <a:r>
              <a:rPr lang="en-US" sz="3200" dirty="0" smtClean="0">
                <a:solidFill>
                  <a:srgbClr val="FF0000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functional</a:t>
            </a: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 library </a:t>
            </a:r>
            <a:r>
              <a:rPr lang="en-US" sz="3200" dirty="0">
                <a:latin typeface="Hiragino Sans W3" charset="-128"/>
                <a:ea typeface="Hiragino Sans W3" charset="-128"/>
                <a:cs typeface="Hiragino Sans W3" charset="-128"/>
              </a:rPr>
              <a:t>to </a:t>
            </a:r>
            <a:r>
              <a:rPr lang="en-US" sz="3200" dirty="0">
                <a:solidFill>
                  <a:srgbClr val="FF0000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compose asynchronous</a:t>
            </a:r>
            <a:r>
              <a:rPr lang="en-US" sz="3200" dirty="0">
                <a:latin typeface="Hiragino Sans W3" charset="-128"/>
                <a:ea typeface="Hiragino Sans W3" charset="-128"/>
                <a:cs typeface="Hiragino Sans W3" charset="-128"/>
              </a:rPr>
              <a:t> </a:t>
            </a:r>
            <a:endParaRPr lang="en-US" sz="3200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and event-based </a:t>
            </a:r>
            <a:r>
              <a:rPr lang="en-US" sz="3200" dirty="0">
                <a:latin typeface="Hiragino Sans W3" charset="-128"/>
                <a:ea typeface="Hiragino Sans W3" charset="-128"/>
                <a:cs typeface="Hiragino Sans W3" charset="-128"/>
              </a:rPr>
              <a:t>programs using </a:t>
            </a:r>
            <a:r>
              <a:rPr lang="en-US" sz="3200" dirty="0">
                <a:solidFill>
                  <a:srgbClr val="FF0000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observable</a:t>
            </a:r>
            <a:r>
              <a:rPr lang="en-US" sz="3200" dirty="0">
                <a:latin typeface="Hiragino Sans W3" charset="-128"/>
                <a:ea typeface="Hiragino Sans W3" charset="-128"/>
                <a:cs typeface="Hiragino Sans W3" charset="-128"/>
              </a:rPr>
              <a:t> collections </a:t>
            </a:r>
            <a:endParaRPr lang="en-US" sz="3200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and </a:t>
            </a:r>
            <a:r>
              <a:rPr lang="en-US" sz="3200" dirty="0">
                <a:solidFill>
                  <a:srgbClr val="FF0000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LINQ-style</a:t>
            </a:r>
            <a:r>
              <a:rPr lang="en-US" sz="3200" dirty="0">
                <a:latin typeface="Hiragino Sans W3" charset="-128"/>
                <a:ea typeface="Hiragino Sans W3" charset="-128"/>
                <a:cs typeface="Hiragino Sans W3" charset="-128"/>
              </a:rPr>
              <a:t> query operators in PHP.</a:t>
            </a:r>
            <a:endParaRPr lang="en-US" sz="40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8119" y="4176585"/>
            <a:ext cx="6595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- https</a:t>
            </a:r>
            <a:r>
              <a:rPr lang="en-US" sz="3200" dirty="0"/>
              <a:t>://</a:t>
            </a:r>
            <a:r>
              <a:rPr lang="en-US" sz="3200" dirty="0" err="1"/>
              <a:t>github.com</a:t>
            </a:r>
            <a:r>
              <a:rPr lang="en-US" sz="3200" dirty="0"/>
              <a:t>/</a:t>
            </a:r>
            <a:r>
              <a:rPr lang="en-US" sz="3200" dirty="0" err="1"/>
              <a:t>ReactiveX</a:t>
            </a:r>
            <a:r>
              <a:rPr lang="en-US" sz="3200" dirty="0"/>
              <a:t>/</a:t>
            </a:r>
            <a:r>
              <a:rPr lang="en-US" sz="3200" dirty="0" err="1"/>
              <a:t>RxPHP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5191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685" y="777060"/>
            <a:ext cx="5399903" cy="53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8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2" y="80319"/>
            <a:ext cx="12075997" cy="66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Observables are functional</a:t>
            </a:r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Immutable</a:t>
            </a: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Lazily evaluated</a:t>
            </a:r>
          </a:p>
          <a:p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Handle 1 or infinitely many 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values</a:t>
            </a: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Push </a:t>
            </a:r>
            <a:r>
              <a:rPr lang="en-US" smtClean="0">
                <a:latin typeface="Hiragino Sans W3" charset="-128"/>
                <a:ea typeface="Hiragino Sans W3" charset="-128"/>
                <a:cs typeface="Hiragino Sans W3" charset="-128"/>
              </a:rPr>
              <a:t>not pull</a:t>
            </a:r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Pure</a:t>
            </a: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Declarative</a:t>
            </a: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Monadic</a:t>
            </a:r>
          </a:p>
          <a:p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202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48542"/>
            <a:ext cx="12192000" cy="3760916"/>
          </a:xfrm>
          <a:prstGeom prst="rect">
            <a:avLst/>
          </a:prstGeom>
          <a:solidFill>
            <a:srgbClr val="282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873840"/>
            <a:ext cx="106045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0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548542"/>
            <a:ext cx="12192000" cy="3760916"/>
          </a:xfrm>
          <a:prstGeom prst="rect">
            <a:avLst/>
          </a:prstGeom>
          <a:solidFill>
            <a:srgbClr val="282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092618"/>
            <a:ext cx="8801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14" y="95250"/>
            <a:ext cx="85344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4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060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Hiragino Sans W3" charset="-128"/>
                <a:ea typeface="Hiragino Sans W3" charset="-128"/>
                <a:cs typeface="Hiragino Sans W3" charset="-128"/>
              </a:rPr>
              <a:t>About me...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667150" y="3056719"/>
            <a:ext cx="2355090" cy="3095683"/>
            <a:chOff x="7528011" y="1600362"/>
            <a:chExt cx="3258810" cy="461445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509" y="1801993"/>
              <a:ext cx="3103081" cy="413744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8011" y="1600362"/>
              <a:ext cx="3258810" cy="4614458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80587" y="1170693"/>
            <a:ext cx="10766277" cy="3433868"/>
          </a:xfrm>
          <a:prstGeom prst="rect">
            <a:avLst/>
          </a:prstGeom>
          <a:noFill/>
        </p:spPr>
        <p:txBody>
          <a:bodyPr wrap="square" lIns="108820" tIns="54409" rIns="108820" bIns="54409" rtlCol="0">
            <a:spAutoFit/>
          </a:bodyPr>
          <a:lstStyle/>
          <a:p>
            <a:pPr marL="340088" indent="-340088" defTabSz="1088268">
              <a:buFont typeface="Arial" panose="020B0604020202020204" pitchFamily="34" charset="0"/>
              <a:buChar char="•"/>
            </a:pPr>
            <a:r>
              <a:rPr lang="en-US" sz="2400" dirty="0">
                <a:latin typeface="Hiragino Sans W3" charset="-128"/>
                <a:ea typeface="Hiragino Sans W3" charset="-128"/>
                <a:cs typeface="Hiragino Sans W3" charset="-128"/>
              </a:rPr>
              <a:t>Cloud Engineer @ Citrix Systems</a:t>
            </a: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r>
              <a:rPr lang="en-US" sz="2400" dirty="0">
                <a:latin typeface="Hiragino Sans W3" charset="-128"/>
                <a:ea typeface="Hiragino Sans W3" charset="-128"/>
                <a:cs typeface="Hiragino Sans W3" charset="-128"/>
              </a:rPr>
              <a:t>10+ years architecting web apps using </a:t>
            </a:r>
            <a:r>
              <a:rPr lang="en-US" sz="2400" dirty="0" smtClean="0">
                <a:latin typeface="Hiragino Sans W3" charset="-128"/>
                <a:ea typeface="Hiragino Sans W3" charset="-128"/>
                <a:cs typeface="Hiragino Sans W3" charset="-128"/>
              </a:rPr>
              <a:t>PHP, JavaScript, and Java</a:t>
            </a: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iragino Sans W3" charset="-128"/>
                <a:ea typeface="Hiragino Sans W3" charset="-128"/>
                <a:cs typeface="Hiragino Sans W3" charset="-128"/>
              </a:rPr>
              <a:t>Author</a:t>
            </a: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iragino Sans W3" charset="-128"/>
                <a:ea typeface="Hiragino Sans W3" charset="-128"/>
                <a:cs typeface="Hiragino Sans W3" charset="-128"/>
              </a:rPr>
              <a:t>Speaker</a:t>
            </a: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r>
              <a:rPr lang="en-US" sz="2400" dirty="0" err="1">
                <a:latin typeface="Hiragino Sans W3" charset="-128"/>
                <a:ea typeface="Hiragino Sans W3" charset="-128"/>
                <a:cs typeface="Hiragino Sans W3" charset="-128"/>
              </a:rPr>
              <a:t>luisatencio.net</a:t>
            </a: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869" y="3056719"/>
            <a:ext cx="5788243" cy="309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445" y="769750"/>
            <a:ext cx="7915382" cy="51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4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978876"/>
            <a:ext cx="12192000" cy="2879124"/>
          </a:xfrm>
          <a:prstGeom prst="rect">
            <a:avLst/>
          </a:prstGeom>
          <a:solidFill>
            <a:srgbClr val="282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Observables are monadic</a:t>
            </a:r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U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nit function: just(), from(), of(), ...</a:t>
            </a: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Mapping: map()</a:t>
            </a: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Bind operator: </a:t>
            </a:r>
            <a:r>
              <a:rPr lang="en-US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flatMap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(), </a:t>
            </a:r>
            <a:r>
              <a:rPr lang="en-US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mergeMap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(), bind(), ...</a:t>
            </a:r>
          </a:p>
          <a:p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59" y="4679883"/>
            <a:ext cx="11121081" cy="114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7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905124"/>
            <a:ext cx="11598876" cy="531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5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187" y="1611012"/>
            <a:ext cx="7373673" cy="329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5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693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Hiragino Sans W3" charset="-128"/>
                <a:ea typeface="Hiragino Sans W3" charset="-128"/>
                <a:cs typeface="Hiragino Sans W3" charset="-128"/>
              </a:rPr>
              <a:t>Later 2017?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054268"/>
            <a:ext cx="12192000" cy="3760916"/>
          </a:xfrm>
          <a:prstGeom prst="rect">
            <a:avLst/>
          </a:prstGeom>
          <a:solidFill>
            <a:srgbClr val="282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442"/>
            <a:ext cx="12192000" cy="4226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069" y="4201849"/>
            <a:ext cx="5172505" cy="265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7056" y="1755632"/>
            <a:ext cx="2117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latin typeface="Hiragino Sans W3" charset="-128"/>
                <a:ea typeface="Hiragino Sans W3" charset="-128"/>
                <a:cs typeface="Hiragino Sans W3" charset="-128"/>
              </a:rPr>
              <a:t>DEMO</a:t>
            </a:r>
            <a:endParaRPr lang="en-US" sz="48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183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292100"/>
            <a:ext cx="9845040" cy="626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2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-compose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834" y="2015582"/>
            <a:ext cx="2553841" cy="313506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120812" y="2942886"/>
            <a:ext cx="786828" cy="1280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/>
              <a:t>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069" y="1767155"/>
            <a:ext cx="4070870" cy="363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40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49" y="2781300"/>
            <a:ext cx="6413500" cy="407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98896" y="2024074"/>
            <a:ext cx="890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RxPHP</a:t>
            </a:r>
            <a:r>
              <a:rPr lang="en-US" sz="3200" dirty="0">
                <a:latin typeface="Hiragino Sans W3" charset="-128"/>
                <a:ea typeface="Hiragino Sans W3" charset="-128"/>
                <a:cs typeface="Hiragino Sans W3" charset="-128"/>
              </a:rPr>
              <a:t> </a:t>
            </a: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is your BFF (Backend for Frontend)</a:t>
            </a:r>
            <a:endParaRPr lang="en-US" sz="40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2844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Hiragino Sans W3" charset="-128"/>
                <a:ea typeface="Hiragino Sans W3" charset="-128"/>
                <a:cs typeface="Hiragino Sans W3" charset="-128"/>
              </a:rPr>
              <a:t>To reduce()...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516704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Functional Programming in JavaScript</a:t>
            </a:r>
          </a:p>
          <a:p>
            <a:pPr lvl="1"/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G: </a:t>
            </a:r>
            <a:r>
              <a:rPr lang="en-US" dirty="0" err="1">
                <a:latin typeface="Hiragino Sans W3" charset="-128"/>
                <a:ea typeface="Hiragino Sans W3" charset="-128"/>
                <a:cs typeface="Hiragino Sans W3" charset="-128"/>
              </a:rPr>
              <a:t>fp</a:t>
            </a:r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 </a:t>
            </a:r>
            <a:r>
              <a:rPr lang="en-US" dirty="0" err="1">
                <a:latin typeface="Hiragino Sans W3" charset="-128"/>
                <a:ea typeface="Hiragino Sans W3" charset="-128"/>
                <a:cs typeface="Hiragino Sans W3" charset="-128"/>
              </a:rPr>
              <a:t>js</a:t>
            </a:r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 manning</a:t>
            </a:r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lvl="1"/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discount: </a:t>
            </a:r>
            <a:r>
              <a:rPr lang="en-US" b="1" dirty="0" smtClean="0">
                <a:latin typeface="Hiragino Sans W3" charset="-128"/>
                <a:ea typeface="Hiragino Sans W3" charset="-128"/>
                <a:cs typeface="Hiragino Sans W3" charset="-128"/>
              </a:rPr>
              <a:t>39atencio</a:t>
            </a:r>
          </a:p>
          <a:p>
            <a:pPr lvl="1"/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RxJS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 in Action</a:t>
            </a:r>
          </a:p>
          <a:p>
            <a:pPr lvl="1"/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G: </a:t>
            </a:r>
            <a:r>
              <a:rPr lang="en-US" dirty="0" err="1">
                <a:latin typeface="Hiragino Sans W3" charset="-128"/>
                <a:ea typeface="Hiragino Sans W3" charset="-128"/>
                <a:cs typeface="Hiragino Sans W3" charset="-128"/>
              </a:rPr>
              <a:t>rxjs</a:t>
            </a:r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 manning</a:t>
            </a:r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lvl="1"/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discount: </a:t>
            </a:r>
            <a:r>
              <a:rPr lang="en-US" b="1" dirty="0" smtClean="0">
                <a:latin typeface="Hiragino Sans W3" charset="-128"/>
                <a:ea typeface="Hiragino Sans W3" charset="-128"/>
                <a:cs typeface="Hiragino Sans W3" charset="-128"/>
              </a:rPr>
              <a:t>39daniels</a:t>
            </a:r>
          </a:p>
          <a:p>
            <a:pPr lvl="1"/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Functional PHP</a:t>
            </a:r>
          </a:p>
          <a:p>
            <a:pPr lvl="1"/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G: </a:t>
            </a:r>
            <a:r>
              <a:rPr lang="en-US" dirty="0" err="1">
                <a:latin typeface="Hiragino Sans W3" charset="-128"/>
                <a:ea typeface="Hiragino Sans W3" charset="-128"/>
                <a:cs typeface="Hiragino Sans W3" charset="-128"/>
              </a:rPr>
              <a:t>fp</a:t>
            </a:r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 </a:t>
            </a:r>
            <a:r>
              <a:rPr lang="en-US" dirty="0" err="1">
                <a:latin typeface="Hiragino Sans W3" charset="-128"/>
                <a:ea typeface="Hiragino Sans W3" charset="-128"/>
                <a:cs typeface="Hiragino Sans W3" charset="-128"/>
              </a:rPr>
              <a:t>php</a:t>
            </a:r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 </a:t>
            </a:r>
            <a:r>
              <a:rPr lang="en-US" dirty="0" err="1">
                <a:latin typeface="Hiragino Sans W3" charset="-128"/>
                <a:ea typeface="Hiragino Sans W3" charset="-128"/>
                <a:cs typeface="Hiragino Sans W3" charset="-128"/>
              </a:rPr>
              <a:t>leanpub</a:t>
            </a:r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lvl="1"/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Free!</a:t>
            </a:r>
          </a:p>
          <a:p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Functional PHP 7 Video Course</a:t>
            </a:r>
          </a:p>
          <a:p>
            <a:pPr lvl="1"/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G: functional php7 </a:t>
            </a:r>
            <a:r>
              <a:rPr lang="en-US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packt</a:t>
            </a:r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201" y="291119"/>
            <a:ext cx="2711199" cy="340125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Resources</a:t>
            </a:r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696" y="1919245"/>
            <a:ext cx="2321010" cy="2924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979" y="2838997"/>
            <a:ext cx="2431018" cy="27308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033" y="4172656"/>
            <a:ext cx="2061849" cy="25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9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114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Hiragino Sans W3" charset="-128"/>
                <a:ea typeface="Hiragino Sans W3" charset="-128"/>
                <a:cs typeface="Hiragino Sans W3" charset="-128"/>
              </a:rPr>
              <a:t>In brief: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6281" y="1024244"/>
            <a:ext cx="10515600" cy="278747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PHP7</a:t>
            </a:r>
            <a:endParaRPr lang="en-US" sz="3200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>
              <a:lnSpc>
                <a:spcPct val="200000"/>
              </a:lnSpc>
            </a:pP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Functional programming</a:t>
            </a:r>
            <a:endParaRPr lang="en-US" sz="3200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>
              <a:lnSpc>
                <a:spcPct val="200000"/>
              </a:lnSpc>
            </a:pP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Reactive programming</a:t>
            </a:r>
            <a:endParaRPr lang="en-US" sz="3200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>
              <a:lnSpc>
                <a:spcPct val="200000"/>
              </a:lnSpc>
            </a:pP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Docker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Service orchestration</a:t>
            </a:r>
            <a:endParaRPr lang="en-US" sz="3200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>
              <a:lnSpc>
                <a:spcPct val="200000"/>
              </a:lnSpc>
            </a:pPr>
            <a:endParaRPr lang="en-US" sz="32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156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99751"/>
            <a:ext cx="12192000" cy="2187660"/>
          </a:xfrm>
          <a:prstGeom prst="rect">
            <a:avLst/>
          </a:prstGeom>
          <a:solidFill>
            <a:srgbClr val="282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07" y="1346027"/>
            <a:ext cx="5829300" cy="1879600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3065907" y="4986482"/>
            <a:ext cx="3425509" cy="5796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Ayuthaya" charset="-3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 smtClean="0">
                <a:solidFill>
                  <a:schemeClr val="tx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@</a:t>
            </a:r>
            <a:r>
              <a:rPr lang="en-US" sz="6000" dirty="0" err="1" smtClean="0">
                <a:solidFill>
                  <a:schemeClr val="tx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luijar</a:t>
            </a:r>
            <a:endParaRPr lang="en-US" sz="6000" dirty="0">
              <a:solidFill>
                <a:schemeClr val="tx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250" y="4276562"/>
            <a:ext cx="3034270" cy="19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6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4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219" y="988887"/>
            <a:ext cx="4762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2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422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Hiragino Sans W3" charset="-128"/>
                <a:ea typeface="Hiragino Sans W3" charset="-128"/>
                <a:cs typeface="Hiragino Sans W3" charset="-128"/>
              </a:rPr>
              <a:t>Around 2000s...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32" y="0"/>
            <a:ext cx="8769268" cy="56219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2673" y="5164762"/>
            <a:ext cx="72122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Hiragino Sans W3" charset="-128"/>
                <a:ea typeface="Hiragino Sans W3" charset="-128"/>
                <a:cs typeface="Hiragino Sans W3" charset="-128"/>
              </a:rPr>
              <a:t>Business Process </a:t>
            </a:r>
          </a:p>
          <a:p>
            <a:r>
              <a:rPr lang="en-US" sz="4000" dirty="0" smtClean="0">
                <a:latin typeface="Hiragino Sans W3" charset="-128"/>
                <a:ea typeface="Hiragino Sans W3" charset="-128"/>
                <a:cs typeface="Hiragino Sans W3" charset="-128"/>
              </a:rPr>
              <a:t>Execution Language (BPEL)</a:t>
            </a:r>
            <a:endParaRPr lang="en-US" sz="40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282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62" y="777661"/>
            <a:ext cx="3921392" cy="5146827"/>
          </a:xfrm>
        </p:spPr>
      </p:pic>
      <p:sp>
        <p:nvSpPr>
          <p:cNvPr id="5" name="TextBox 4"/>
          <p:cNvSpPr txBox="1"/>
          <p:nvPr/>
        </p:nvSpPr>
        <p:spPr>
          <a:xfrm>
            <a:off x="0" y="0"/>
            <a:ext cx="4519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Hiragino Sans W3" charset="-128"/>
                <a:ea typeface="Hiragino Sans W3" charset="-128"/>
                <a:cs typeface="Hiragino Sans W3" charset="-128"/>
              </a:rPr>
              <a:t>Back to the present...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387" y="1765443"/>
            <a:ext cx="73254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Hiragino Sans W3" charset="-128"/>
                <a:ea typeface="Hiragino Sans W3" charset="-128"/>
                <a:cs typeface="Hiragino Sans W3" charset="-128"/>
              </a:rPr>
              <a:t>Essential pattern for architectures with a large number of services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Hiragino Sans W3" charset="-128"/>
                <a:ea typeface="Hiragino Sans W3" charset="-128"/>
                <a:cs typeface="Hiragino Sans W3" charset="-128"/>
              </a:rPr>
              <a:t>Need to aggregate multiple downstream calls to deliver user functionality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Hiragino Sans W3" charset="-128"/>
                <a:ea typeface="Hiragino Sans W3" charset="-128"/>
                <a:cs typeface="Hiragino Sans W3" charset="-128"/>
              </a:rPr>
              <a:t>Single Backend-for-Frontend </a:t>
            </a:r>
            <a:r>
              <a:rPr lang="en-US" sz="2800" dirty="0" smtClean="0">
                <a:latin typeface="Hiragino Sans W3" charset="-128"/>
                <a:ea typeface="Hiragino Sans W3" charset="-128"/>
                <a:cs typeface="Hiragino Sans W3" charset="-128"/>
              </a:rPr>
              <a:t>can result in multiple calls </a:t>
            </a:r>
            <a:r>
              <a:rPr lang="en-US" sz="2800" dirty="0" smtClean="0">
                <a:latin typeface="Hiragino Sans W3" charset="-128"/>
                <a:ea typeface="Hiragino Sans W3" charset="-128"/>
                <a:cs typeface="Hiragino Sans W3" charset="-128"/>
              </a:rPr>
              <a:t>to </a:t>
            </a:r>
            <a:r>
              <a:rPr lang="en-US" sz="2800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microservices</a:t>
            </a:r>
            <a:endParaRPr lang="en-US" sz="2800" dirty="0" smtClean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140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6902" y="2245320"/>
            <a:ext cx="117775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A Backend-for-Frontend (BFF) is a pattern for designing </a:t>
            </a:r>
          </a:p>
          <a:p>
            <a:pPr algn="ctr"/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API </a:t>
            </a:r>
            <a:r>
              <a:rPr lang="en-US" sz="3200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backends</a:t>
            </a: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 to aggregate multiple (scattered) </a:t>
            </a:r>
          </a:p>
          <a:p>
            <a:pPr algn="ctr"/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downstream services</a:t>
            </a:r>
            <a:endParaRPr lang="en-US" sz="32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710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160" y="2985033"/>
            <a:ext cx="9553681" cy="1325563"/>
          </a:xfrm>
        </p:spPr>
        <p:txBody>
          <a:bodyPr>
            <a:noAutofit/>
          </a:bodyPr>
          <a:lstStyle/>
          <a:p>
            <a:r>
              <a:rPr lang="en-US" sz="4800" dirty="0" smtClean="0"/>
              <a:t>What is the “right” pattern for this? 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063" y="-3690226"/>
            <a:ext cx="3159874" cy="315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2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7199 L 0.00104 0.579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3039</TotalTime>
  <Words>260</Words>
  <Application>Microsoft Macintosh PowerPoint</Application>
  <PresentationFormat>Widescreen</PresentationFormat>
  <Paragraphs>71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Calibri Light</vt:lpstr>
      <vt:lpstr>Hiragino Sans W3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“right” pattern for this?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Observables are functional</vt:lpstr>
      <vt:lpstr>PowerPoint Presentation</vt:lpstr>
      <vt:lpstr>PowerPoint Presentation</vt:lpstr>
      <vt:lpstr>PowerPoint Presentation</vt:lpstr>
      <vt:lpstr>PowerPoint Presentation</vt:lpstr>
      <vt:lpstr>Observables are monadic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docker-compose</vt:lpstr>
      <vt:lpstr>PowerPoint Presentation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Daniela</dc:creator>
  <cp:lastModifiedBy>Ana Daniela</cp:lastModifiedBy>
  <cp:revision>133</cp:revision>
  <dcterms:created xsi:type="dcterms:W3CDTF">2017-01-18T03:23:06Z</dcterms:created>
  <dcterms:modified xsi:type="dcterms:W3CDTF">2017-01-22T17:33:58Z</dcterms:modified>
</cp:coreProperties>
</file>